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4"/>
  </p:notesMasterIdLst>
  <p:sldIdLst>
    <p:sldId id="277" r:id="rId2"/>
    <p:sldId id="271" r:id="rId3"/>
    <p:sldId id="273" r:id="rId4"/>
    <p:sldId id="283" r:id="rId5"/>
    <p:sldId id="278" r:id="rId6"/>
    <p:sldId id="275" r:id="rId7"/>
    <p:sldId id="276" r:id="rId8"/>
    <p:sldId id="280" r:id="rId9"/>
    <p:sldId id="281" r:id="rId10"/>
    <p:sldId id="282" r:id="rId11"/>
    <p:sldId id="286" r:id="rId12"/>
    <p:sldId id="28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550" autoAdjust="0"/>
    <p:restoredTop sz="94711" autoAdjust="0"/>
  </p:normalViewPr>
  <p:slideViewPr>
    <p:cSldViewPr>
      <p:cViewPr varScale="1">
        <p:scale>
          <a:sx n="75" d="100"/>
          <a:sy n="75" d="100"/>
        </p:scale>
        <p:origin x="-73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низкий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низкий уровень</c:v>
                </c:pt>
                <c:pt idx="1">
                  <c:v>средний уровень</c:v>
                </c:pt>
                <c:pt idx="2">
                  <c:v>высокий уровень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0.3</c:v>
                </c:pt>
                <c:pt idx="1">
                  <c:v>0.55000000000000004</c:v>
                </c:pt>
                <c:pt idx="2">
                  <c:v>0.15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низкий уровень</c:v>
                </c:pt>
                <c:pt idx="1">
                  <c:v>средний уровень</c:v>
                </c:pt>
                <c:pt idx="2">
                  <c:v>высокий уровень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 formatCode="0%">
                  <c:v>0.55000000000000004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высокий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низкий уровень</c:v>
                </c:pt>
                <c:pt idx="1">
                  <c:v>средний уровень</c:v>
                </c:pt>
                <c:pt idx="2">
                  <c:v>высокий уровень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 formatCode="0%">
                  <c:v>0.15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016725436512587"/>
          <c:y val="0.41630009860015554"/>
          <c:w val="0.51262876988143047"/>
          <c:h val="0.5568819899640781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низкий уровень</c:v>
                </c:pt>
              </c:strCache>
            </c:strRef>
          </c:tx>
          <c:dLbls>
            <c:dLbl>
              <c:idx val="0"/>
              <c:layout>
                <c:manualLayout>
                  <c:x val="-0.12384000575269791"/>
                  <c:y val="0.108548035261039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низкий уровень</c:v>
                </c:pt>
                <c:pt idx="1">
                  <c:v>средний уровень</c:v>
                </c:pt>
                <c:pt idx="2">
                  <c:v>высокий уровень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0.15</c:v>
                </c:pt>
                <c:pt idx="1">
                  <c:v>0.6</c:v>
                </c:pt>
                <c:pt idx="2">
                  <c:v>0.25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 уровень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низкий уровень</c:v>
                </c:pt>
                <c:pt idx="1">
                  <c:v>средний уровень</c:v>
                </c:pt>
                <c:pt idx="2">
                  <c:v>высокий уровень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 formatCode="0%">
                  <c:v>0.6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высокий уровень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низкий уровень</c:v>
                </c:pt>
                <c:pt idx="1">
                  <c:v>средний уровень</c:v>
                </c:pt>
                <c:pt idx="2">
                  <c:v>высокий уровень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 formatCode="0%">
                  <c:v>0.25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15201450958250329"/>
          <c:y val="0"/>
          <c:w val="0.61628306469654515"/>
          <c:h val="0.2689225769786263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A52895-FED2-423C-AF51-46ECFE377879}" type="datetimeFigureOut">
              <a:rPr lang="ru-RU" smtClean="0"/>
              <a:t>25.04.2012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FD9C4B-EA3C-4BC9-B641-1DF16CF694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248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B5FDA-0A8E-426E-AA70-57C2DAED36E1}" type="datetimeFigureOut">
              <a:rPr lang="ru-RU" smtClean="0"/>
              <a:t>25.04.2012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2D0D-5943-476D-82B5-E4BECF1D223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B5FDA-0A8E-426E-AA70-57C2DAED36E1}" type="datetimeFigureOut">
              <a:rPr lang="ru-RU" smtClean="0"/>
              <a:t>25.04.2012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2D0D-5943-476D-82B5-E4BECF1D22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B5FDA-0A8E-426E-AA70-57C2DAED36E1}" type="datetimeFigureOut">
              <a:rPr lang="ru-RU" smtClean="0"/>
              <a:t>25.04.2012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70A2D0D-5943-476D-82B5-E4BECF1D22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B5FDA-0A8E-426E-AA70-57C2DAED36E1}" type="datetimeFigureOut">
              <a:rPr lang="ru-RU" smtClean="0"/>
              <a:t>25.04.2012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2D0D-5943-476D-82B5-E4BECF1D22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B5FDA-0A8E-426E-AA70-57C2DAED36E1}" type="datetimeFigureOut">
              <a:rPr lang="ru-RU" smtClean="0"/>
              <a:t>25.04.2012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2D0D-5943-476D-82B5-E4BECF1D22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B5FDA-0A8E-426E-AA70-57C2DAED36E1}" type="datetimeFigureOut">
              <a:rPr lang="ru-RU" smtClean="0"/>
              <a:t>25.04.2012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2D0D-5943-476D-82B5-E4BECF1D22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B5FDA-0A8E-426E-AA70-57C2DAED36E1}" type="datetimeFigureOut">
              <a:rPr lang="ru-RU" smtClean="0"/>
              <a:t>25.04.2012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2D0D-5943-476D-82B5-E4BECF1D22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B5FDA-0A8E-426E-AA70-57C2DAED36E1}" type="datetimeFigureOut">
              <a:rPr lang="ru-RU" smtClean="0"/>
              <a:t>25.04.2012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2D0D-5943-476D-82B5-E4BECF1D22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B5FDA-0A8E-426E-AA70-57C2DAED36E1}" type="datetimeFigureOut">
              <a:rPr lang="ru-RU" smtClean="0"/>
              <a:t>25.04.2012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2D0D-5943-476D-82B5-E4BECF1D22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B5FDA-0A8E-426E-AA70-57C2DAED36E1}" type="datetimeFigureOut">
              <a:rPr lang="ru-RU" smtClean="0"/>
              <a:t>25.04.2012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2D0D-5943-476D-82B5-E4BECF1D22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B5FDA-0A8E-426E-AA70-57C2DAED36E1}" type="datetimeFigureOut">
              <a:rPr lang="ru-RU" smtClean="0"/>
              <a:t>25.04.2012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2D0D-5943-476D-82B5-E4BECF1D22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C3B5FDA-0A8E-426E-AA70-57C2DAED36E1}" type="datetimeFigureOut">
              <a:rPr lang="ru-RU" smtClean="0"/>
              <a:t>25.04.2012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70A2D0D-5943-476D-82B5-E4BECF1D223F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916832"/>
          </a:xfrm>
        </p:spPr>
        <p:txBody>
          <a:bodyPr>
            <a:normAutofit fontScale="90000"/>
          </a:bodyPr>
          <a:lstStyle/>
          <a:p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27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27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Муниципальное </a:t>
            </a:r>
            <a:r>
              <a:rPr lang="ru-RU" sz="27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бюджетное дошкольное образовательное </a:t>
            </a:r>
            <a:br>
              <a:rPr lang="ru-RU" sz="27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27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</a:t>
            </a:r>
            <a:r>
              <a:rPr lang="ru-RU" sz="27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чреждение Детский </a:t>
            </a:r>
            <a:r>
              <a:rPr lang="ru-RU" sz="27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сад №18</a:t>
            </a:r>
            <a:br>
              <a:rPr lang="ru-RU" sz="27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27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воспитатель</a:t>
            </a:r>
            <a:r>
              <a:rPr lang="ru-RU" sz="27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27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27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Панова Ольга Георгиевна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8934" y="2531504"/>
            <a:ext cx="3605609" cy="3096345"/>
          </a:xfrm>
        </p:spPr>
      </p:pic>
      <p:sp>
        <p:nvSpPr>
          <p:cNvPr id="6" name="Текст 5"/>
          <p:cNvSpPr>
            <a:spLocks noGrp="1"/>
          </p:cNvSpPr>
          <p:nvPr>
            <p:ph sz="half" idx="2"/>
          </p:nvPr>
        </p:nvSpPr>
        <p:spPr>
          <a:xfrm>
            <a:off x="4648200" y="2276872"/>
            <a:ext cx="4038600" cy="3849291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marL="137160" indent="0" algn="ctr">
              <a:buNone/>
            </a:pP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Экологическое воспитание  дошкольников через различные виды деятельности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617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Творческий проект «Мы – друзья природы»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56792"/>
            <a:ext cx="6696744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413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Цель </a:t>
            </a:r>
            <a:r>
              <a:rPr lang="ru-RU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проекта: ознакомление с живой и неживой природой</a:t>
            </a:r>
            <a: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</a:t>
            </a:r>
            <a:b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воспитание осознанного, бережного отношения к ней, формирование начал экологической культуры.</a:t>
            </a:r>
            <a:br>
              <a:rPr lang="ru-RU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709160"/>
          </a:xfrm>
        </p:spPr>
        <p:txBody>
          <a:bodyPr>
            <a:normAutofit fontScale="925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Задачи</a:t>
            </a: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</a:t>
            </a:r>
          </a:p>
          <a:p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Уточнять, систематизировать и расширять знания детей о растениях, животных и явлениях природы.</a:t>
            </a:r>
          </a:p>
          <a:p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Формировать осознанное понимание взаимосвязей в природе.</a:t>
            </a:r>
          </a:p>
          <a:p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Развивать эмоционально-доброжелательное отношение к живым объектам и осознанного отношения к себе, как активному субъекту окружающего мира.</a:t>
            </a:r>
          </a:p>
          <a:p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Развивать умения и навыки правильного взаимодействия с природой.</a:t>
            </a:r>
          </a:p>
          <a:p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Пропагандировать необходимость экологического воспитания дошкольников среди родителей.</a:t>
            </a:r>
          </a:p>
          <a:p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830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Предполагаемый результат: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Умение устанавливать причинно-следственные связи</a:t>
            </a:r>
          </a:p>
          <a:p>
            <a:r>
              <a:rPr lang="ru-RU" sz="2400" dirty="0" smtClean="0"/>
              <a:t>Иметь обобщенные представления о животных, растениях;</a:t>
            </a:r>
          </a:p>
          <a:p>
            <a:r>
              <a:rPr lang="ru-RU" sz="2400" dirty="0" smtClean="0"/>
              <a:t>Бережно относиться к природе, владение некоторыми нормами поведения в ней;</a:t>
            </a:r>
          </a:p>
          <a:p>
            <a:r>
              <a:rPr lang="ru-RU" sz="2400" dirty="0" smtClean="0"/>
              <a:t>Вместе со взрослым ухаживать за растениями и животными ближайшего окружения, проявление инициативности в заботе о них.</a:t>
            </a:r>
          </a:p>
          <a:p>
            <a:pPr marL="13716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8745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562074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1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Эколого-развивающая </a:t>
            </a:r>
            <a:r>
              <a:rPr lang="ru-RU" sz="31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среда</a:t>
            </a:r>
            <a:endParaRPr lang="ru-RU" sz="31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268761"/>
            <a:ext cx="2592288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289844"/>
            <a:ext cx="2567186" cy="2067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088" y="2327982"/>
            <a:ext cx="2255520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4293096"/>
            <a:ext cx="2592288" cy="206084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197" y="4293096"/>
            <a:ext cx="2595141" cy="201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14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Дидактические игры</a:t>
            </a:r>
            <a:br>
              <a:rPr lang="ru-RU" sz="36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36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48880"/>
            <a:ext cx="4038600" cy="2693983"/>
          </a:xfrm>
        </p:spPr>
      </p:pic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276872"/>
            <a:ext cx="4038600" cy="2692400"/>
          </a:xfrm>
        </p:spPr>
      </p:pic>
    </p:spTree>
    <p:extLst>
      <p:ext uri="{BB962C8B-B14F-4D97-AF65-F5344CB8AC3E}">
        <p14:creationId xmlns:p14="http://schemas.microsoft.com/office/powerpoint/2010/main" val="298843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114300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Наблюдения и экскурсии</a:t>
            </a:r>
            <a:endParaRPr lang="ru-RU" sz="36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C:\Users\1\Desktop\Изображение 44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293096"/>
            <a:ext cx="3456384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\Desktop\Изображение 26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700808"/>
            <a:ext cx="3312368" cy="219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844824"/>
            <a:ext cx="3312368" cy="20528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293096"/>
            <a:ext cx="3312368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43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Опытно – исследовательская деятельность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72816"/>
            <a:ext cx="4038600" cy="3028950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356992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18569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 dirty="0" smtClean="0"/>
              <a:t>Работа с родителями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4365104"/>
            <a:ext cx="2665413" cy="2087563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75556" y="1520788"/>
            <a:ext cx="2736304" cy="22322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16116" y="1448784"/>
            <a:ext cx="2736304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7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Мониторинг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 сентябрь 2011Г.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ru-RU" dirty="0" smtClean="0"/>
              <a:t>февраль 2012г.</a:t>
            </a:r>
            <a:endParaRPr lang="ru-RU" dirty="0"/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297690124"/>
              </p:ext>
            </p:extLst>
          </p:nvPr>
        </p:nvGraphicFramePr>
        <p:xfrm>
          <a:off x="467544" y="2348880"/>
          <a:ext cx="4040188" cy="3763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Объект 6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08927003"/>
              </p:ext>
            </p:extLst>
          </p:nvPr>
        </p:nvGraphicFramePr>
        <p:xfrm>
          <a:off x="4932040" y="2420888"/>
          <a:ext cx="3754760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5691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365105"/>
            <a:ext cx="2828925" cy="2163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2725737" cy="203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365105"/>
            <a:ext cx="2828925" cy="216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606499"/>
            <a:ext cx="2828925" cy="203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30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853146" y="2967335"/>
            <a:ext cx="5437707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</a:t>
            </a:r>
          </a:p>
          <a:p>
            <a:pPr algn="ctr"/>
            <a:r>
              <a:rPr lang="ru-RU" sz="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 внимание !</a:t>
            </a:r>
            <a:endParaRPr lang="ru-RU" sz="6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419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412</TotalTime>
  <Words>148</Words>
  <Application>Microsoft Office PowerPoint</Application>
  <PresentationFormat>Экран (4:3)</PresentationFormat>
  <Paragraphs>27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  Муниципальное бюджетное дошкольное образовательное  учреждение Детский сад №18 воспитатель Панова Ольга Георгиевна </vt:lpstr>
      <vt:lpstr>Творческий проект «Мы – друзья природы»</vt:lpstr>
      <vt:lpstr>   Цель проекта: ознакомление с живой и неживой природой,  воспитание осознанного, бережного отношения к ней, формирование начал экологической культуры.   </vt:lpstr>
      <vt:lpstr>Предполагаемый результат:</vt:lpstr>
      <vt:lpstr> Эколого-развивающая среда</vt:lpstr>
      <vt:lpstr>Дидактические игры </vt:lpstr>
      <vt:lpstr>Наблюдения и экскурсии</vt:lpstr>
      <vt:lpstr>Опытно – исследовательская деятельность</vt:lpstr>
      <vt:lpstr>Работа с родителями</vt:lpstr>
      <vt:lpstr>Мониторинг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Дидактический материал по экологическому воспитанию</dc:title>
  <dc:creator>Панова</dc:creator>
  <cp:lastModifiedBy>Панова</cp:lastModifiedBy>
  <cp:revision>50</cp:revision>
  <dcterms:created xsi:type="dcterms:W3CDTF">2012-02-15T11:29:36Z</dcterms:created>
  <dcterms:modified xsi:type="dcterms:W3CDTF">2012-04-25T09:48:41Z</dcterms:modified>
</cp:coreProperties>
</file>